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5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58" r:id="rId5"/>
    <p:sldId id="267" r:id="rId6"/>
    <p:sldId id="268" r:id="rId7"/>
    <p:sldId id="269" r:id="rId8"/>
    <p:sldId id="263" r:id="rId9"/>
    <p:sldId id="264" r:id="rId10"/>
    <p:sldId id="266" r:id="rId11"/>
    <p:sldId id="265" r:id="rId12"/>
    <p:sldId id="271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-23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776A4-4084-6A43-997C-743DC4404818}" type="datetimeFigureOut">
              <a:rPr lang="en-US" smtClean="0"/>
              <a:t>05/10/18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D7665-4912-9D46-B3F3-0861754D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470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91C33-6748-43E9-A29F-5931EBB9261E}" type="datetimeFigureOut">
              <a:rPr lang="en-US" smtClean="0"/>
              <a:t>05/10/18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058A6-E6D7-4924-BA6C-F9A309A1E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0882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2058A6-E6D7-4924-BA6C-F9A309A1E6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07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2058A6-E6D7-4924-BA6C-F9A309A1E6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14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2058A6-E6D7-4924-BA6C-F9A309A1E6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7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8632-2C53-46C1-88C7-8F46F74565EC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54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D7CE-B005-4B2E-98CD-DDCAF9649D7E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00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DAB9-DAAD-4CE1-909E-79649E1E7075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1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F250-E02E-4B63-9D93-66C1D00F2494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1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9844-2BC6-4E3B-BE19-A420CC486885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233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F219-DB26-47EF-928A-B227BA94E108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2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2745-B4D1-4163-9EEE-B7195DA3B6CD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63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75CED-581A-4E9D-B286-119B4890E83D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80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DFAD-BA2D-4E83-99A4-011A81575FC5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5A73-FA7E-4AEC-9938-AA8816A6C53C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7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88DD-BB86-48FB-8926-538389324175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86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635E8FF-579A-45D3-9609-B272E42DCF61}" type="datetime1">
              <a:rPr lang="en-IN" smtClean="0"/>
              <a:t>05/10/18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5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mtClean="0"/>
              <a:t>Connecting IMU Libraries: Need for Networking and Resource Sharing</a:t>
            </a:r>
            <a:br>
              <a:rPr lang="en-US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3889419"/>
            <a:ext cx="7315200" cy="184167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300" b="1" dirty="0" smtClean="0"/>
              <a:t>S. Padmashree &amp; Prof. C. Sasikala</a:t>
            </a:r>
          </a:p>
          <a:p>
            <a:pPr algn="ctr"/>
            <a:endParaRPr lang="en-US" baseline="30000" dirty="0" smtClean="0"/>
          </a:p>
          <a:p>
            <a:pPr algn="ctr"/>
            <a:r>
              <a:rPr lang="en-US" sz="3200" b="1" baseline="30000" dirty="0" smtClean="0"/>
              <a:t> </a:t>
            </a:r>
            <a:r>
              <a:rPr lang="en-US" sz="3000" b="1" dirty="0"/>
              <a:t>NACLIN 2018</a:t>
            </a:r>
          </a:p>
          <a:p>
            <a:pPr algn="ctr"/>
            <a:r>
              <a:rPr lang="en-US" sz="3000" b="1" dirty="0" smtClean="0"/>
              <a:t>October </a:t>
            </a:r>
            <a:r>
              <a:rPr lang="en-US" sz="3000" b="1" dirty="0"/>
              <a:t>4-6, 2018, GITAM, </a:t>
            </a:r>
            <a:r>
              <a:rPr lang="en-US" sz="3000" b="1" dirty="0" smtClean="0"/>
              <a:t>Visakhapatnam</a:t>
            </a:r>
            <a:endParaRPr lang="en-US" sz="3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8948" y="1058779"/>
            <a:ext cx="2038684" cy="208625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1148" y="3876842"/>
            <a:ext cx="1856326" cy="144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89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Initiatives taken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set up a Digital Library</a:t>
            </a:r>
          </a:p>
          <a:p>
            <a:r>
              <a:rPr lang="en-US" sz="2800" dirty="0" smtClean="0"/>
              <a:t>Centralised Subscription to Online Resources</a:t>
            </a:r>
          </a:p>
          <a:p>
            <a:r>
              <a:rPr lang="en-US" sz="2800" dirty="0" smtClean="0"/>
              <a:t>Centralised Subscription to Print Journals</a:t>
            </a:r>
          </a:p>
          <a:p>
            <a:r>
              <a:rPr lang="en-US" sz="2800" dirty="0" smtClean="0"/>
              <a:t>Library Policies and Procedure Manual</a:t>
            </a:r>
          </a:p>
          <a:p>
            <a:pPr algn="just"/>
            <a:r>
              <a:rPr lang="en-US" sz="2800" dirty="0"/>
              <a:t>Library Infrastructure committee </a:t>
            </a:r>
            <a:r>
              <a:rPr lang="en-US" sz="2800" dirty="0" smtClean="0"/>
              <a:t>to </a:t>
            </a:r>
            <a:r>
              <a:rPr lang="en-US" sz="2800" dirty="0"/>
              <a:t>study and suggest </a:t>
            </a:r>
            <a:r>
              <a:rPr lang="en-US" sz="2800" dirty="0" smtClean="0"/>
              <a:t>standard practice </a:t>
            </a:r>
            <a:r>
              <a:rPr lang="en-US" sz="2800" dirty="0"/>
              <a:t>across all campus </a:t>
            </a:r>
            <a:r>
              <a:rPr lang="en-US" sz="2800" dirty="0" smtClean="0"/>
              <a:t>libraries</a:t>
            </a:r>
          </a:p>
          <a:p>
            <a:r>
              <a:rPr lang="en-US" sz="2800" dirty="0" smtClean="0"/>
              <a:t>Common Library Management Software for all campus libraries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35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Proposed Network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864108"/>
            <a:ext cx="7841469" cy="5120640"/>
          </a:xfrm>
        </p:spPr>
        <p:txBody>
          <a:bodyPr/>
          <a:lstStyle/>
          <a:p>
            <a:r>
              <a:rPr lang="en-US" sz="2800" dirty="0" smtClean="0"/>
              <a:t>Cloud based </a:t>
            </a:r>
            <a:r>
              <a:rPr lang="en-US" sz="2800" dirty="0"/>
              <a:t>system either at IMU HQ </a:t>
            </a:r>
            <a:r>
              <a:rPr lang="en-US" sz="2800" dirty="0" smtClean="0"/>
              <a:t>or third party</a:t>
            </a:r>
          </a:p>
          <a:p>
            <a:r>
              <a:rPr lang="en-US" sz="2800" dirty="0" smtClean="0"/>
              <a:t>Common Software either commercial or open source</a:t>
            </a:r>
          </a:p>
          <a:p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pic>
        <p:nvPicPr>
          <p:cNvPr id="1026" name="Picture 2" descr="Image result for image of network clou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358" y="3271234"/>
            <a:ext cx="3331425" cy="2892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14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Network optimises utlisation of all resources &amp; all facilities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289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207200" y="1123837"/>
            <a:ext cx="45719" cy="7932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45" b="6245"/>
          <a:stretch>
            <a:fillRect/>
          </a:stretch>
        </p:blipFill>
        <p:spPr bwMode="auto">
          <a:xfrm>
            <a:off x="-1" y="0"/>
            <a:ext cx="12192001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7565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763229"/>
            <a:ext cx="3095588" cy="3679983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Introduction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Indian Maritime University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33063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IMU (Indian Maritime University) was established in </a:t>
            </a:r>
            <a:r>
              <a:rPr lang="en-US" sz="2800" dirty="0" smtClean="0"/>
              <a:t>2008 </a:t>
            </a:r>
            <a:r>
              <a:rPr lang="en-US" sz="2800" dirty="0"/>
              <a:t>through an act of parliament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IMU Head Quarters is at Chennai, Tamil Nadu</a:t>
            </a:r>
            <a:endParaRPr lang="en-US" sz="28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Six Campuses </a:t>
            </a:r>
            <a:r>
              <a:rPr lang="en-US" sz="2800" dirty="0"/>
              <a:t>at various locations in India </a:t>
            </a:r>
            <a:r>
              <a:rPr lang="en-US" sz="2800" dirty="0" smtClean="0"/>
              <a:t>(Chennai, Kochi, Kolkata, Mumbai (2) and Visakhapatnam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Courses offered B.Tech &amp; M.Tech</a:t>
            </a:r>
            <a:r>
              <a:rPr lang="en-US" sz="2800" dirty="0"/>
              <a:t> </a:t>
            </a:r>
            <a:r>
              <a:rPr lang="en-US" sz="2800" dirty="0" smtClean="0"/>
              <a:t> in Marine </a:t>
            </a:r>
            <a:r>
              <a:rPr lang="en-US" sz="2800" dirty="0"/>
              <a:t>Engg. </a:t>
            </a:r>
            <a:r>
              <a:rPr lang="en-US" sz="2800" dirty="0" smtClean="0"/>
              <a:t>Naval Architecture, B.Sc. Nautical </a:t>
            </a:r>
            <a:r>
              <a:rPr lang="en-US" sz="2800" dirty="0"/>
              <a:t>S</a:t>
            </a:r>
            <a:r>
              <a:rPr lang="en-US" sz="2800" dirty="0" smtClean="0"/>
              <a:t>cience. BBA &amp; MBA </a:t>
            </a:r>
            <a:r>
              <a:rPr lang="en-US" sz="2800" dirty="0"/>
              <a:t>in Port &amp; Shipping Management, </a:t>
            </a:r>
            <a:r>
              <a:rPr lang="en-US" sz="2800" dirty="0" smtClean="0"/>
              <a:t>International Transportation and Logistics Management and PhD Programme</a:t>
            </a:r>
            <a:endParaRPr lang="en-US" sz="2800" dirty="0"/>
          </a:p>
        </p:txBody>
      </p:sp>
      <p:pic>
        <p:nvPicPr>
          <p:cNvPr id="4" name="Picture 4" descr="Image result for imu campus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35" y="4443212"/>
            <a:ext cx="2742566" cy="138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589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Resource Sharing and Networking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/>
              <a:t>The concept Resource Sharing was used since very long but with a different terminology as ILL (Inter </a:t>
            </a:r>
            <a:r>
              <a:rPr lang="en-US" sz="2800" dirty="0" smtClean="0"/>
              <a:t>Library Loan)</a:t>
            </a:r>
          </a:p>
          <a:p>
            <a:pPr marL="0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With the application of ICT (Information &amp; Communication </a:t>
            </a:r>
            <a:r>
              <a:rPr lang="en-US" sz="2800" dirty="0" smtClean="0"/>
              <a:t>Technology) </a:t>
            </a:r>
            <a:r>
              <a:rPr lang="en-US" sz="2800" dirty="0"/>
              <a:t>resource sharing turned into Library Networks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10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Need felt in the University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libraries attached to the legacy institutes followed different methods in its functions 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Standardisation of Library systems and </a:t>
            </a:r>
            <a:r>
              <a:rPr lang="en-US" sz="2800" dirty="0" smtClean="0"/>
              <a:t>practices </a:t>
            </a:r>
            <a:r>
              <a:rPr lang="en-US" sz="2800" dirty="0" smtClean="0"/>
              <a:t>across all campus libraries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67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Pilot Study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37126"/>
            <a:ext cx="7315200" cy="5147621"/>
          </a:xfrm>
        </p:spPr>
        <p:txBody>
          <a:bodyPr>
            <a:normAutofit fontScale="25000" lnSpcReduction="20000"/>
          </a:bodyPr>
          <a:lstStyle/>
          <a:p>
            <a:endParaRPr lang="en-US" sz="8600" dirty="0" smtClean="0"/>
          </a:p>
          <a:p>
            <a:pPr marL="0" indent="0">
              <a:buNone/>
            </a:pPr>
            <a:endParaRPr lang="en-US" sz="8600" dirty="0"/>
          </a:p>
          <a:p>
            <a:endParaRPr lang="en-US" sz="8600" dirty="0" smtClean="0"/>
          </a:p>
          <a:p>
            <a:r>
              <a:rPr lang="en-US" sz="11200" dirty="0" smtClean="0"/>
              <a:t>Six campuses of IMU</a:t>
            </a:r>
          </a:p>
          <a:p>
            <a:r>
              <a:rPr lang="en-US" sz="11200" dirty="0" smtClean="0"/>
              <a:t>The study sample  - Faculty and Librarians of all campuses</a:t>
            </a:r>
          </a:p>
          <a:p>
            <a:pPr marL="0" indent="0">
              <a:buNone/>
            </a:pPr>
            <a:endParaRPr lang="en-US" sz="112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algn="just"/>
            <a:r>
              <a:rPr lang="en-US" sz="11200" dirty="0" smtClean="0"/>
              <a:t>Survey included questions like </a:t>
            </a:r>
            <a:r>
              <a:rPr lang="mr-IN" sz="11200" dirty="0" smtClean="0"/>
              <a:t>–</a:t>
            </a:r>
            <a:r>
              <a:rPr lang="en-US" sz="11200" dirty="0" smtClean="0"/>
              <a:t> awareness about Resource Sharing, Digital Library Initiative of University, Online Resources Access and Networking among IMU campus libraries</a:t>
            </a:r>
          </a:p>
          <a:p>
            <a:pPr algn="just"/>
            <a:endParaRPr lang="en-US" sz="112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583297"/>
              </p:ext>
            </p:extLst>
          </p:nvPr>
        </p:nvGraphicFramePr>
        <p:xfrm>
          <a:off x="4644665" y="2312320"/>
          <a:ext cx="5529645" cy="1648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9708"/>
                <a:gridCol w="1249708"/>
                <a:gridCol w="1687379"/>
                <a:gridCol w="1342850"/>
              </a:tblGrid>
              <a:tr h="6991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Population Type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Strength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Distribution of Questionnaire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No. of Responses</a:t>
                      </a:r>
                      <a:endParaRPr lang="en-US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422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Faculty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103</a:t>
                      </a:r>
                      <a:endParaRPr lang="en-US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80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68</a:t>
                      </a:r>
                      <a:endParaRPr lang="en-US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495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Librarians</a:t>
                      </a:r>
                      <a:endParaRPr lang="en-US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71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Survey Result</a:t>
            </a:r>
            <a:br>
              <a:rPr lang="en-US" sz="4400" dirty="0" smtClean="0"/>
            </a:br>
            <a:r>
              <a:rPr lang="en-US" sz="4400" dirty="0" smtClean="0"/>
              <a:t>(Faculty)</a:t>
            </a:r>
            <a:endParaRPr lang="en-US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909944"/>
              </p:ext>
            </p:extLst>
          </p:nvPr>
        </p:nvGraphicFramePr>
        <p:xfrm>
          <a:off x="3801897" y="1451810"/>
          <a:ext cx="73152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Online Journal Subscription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Resource</a:t>
                      </a:r>
                      <a:r>
                        <a:rPr lang="en-US" baseline="0" dirty="0" smtClean="0"/>
                        <a:t> Sharing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Digital Library</a:t>
                      </a:r>
                      <a:r>
                        <a:rPr lang="en-US" baseline="0" dirty="0" smtClean="0"/>
                        <a:t> Initiative of University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23263" y="748631"/>
            <a:ext cx="2736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Awareness about</a:t>
            </a:r>
            <a:endParaRPr lang="en-US" sz="28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187998"/>
              </p:ext>
            </p:extLst>
          </p:nvPr>
        </p:nvGraphicFramePr>
        <p:xfrm>
          <a:off x="3810002" y="3609473"/>
          <a:ext cx="7339266" cy="13054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23211"/>
                <a:gridCol w="1223211"/>
                <a:gridCol w="1223211"/>
                <a:gridCol w="1223211"/>
                <a:gridCol w="1223211"/>
                <a:gridCol w="1223211"/>
              </a:tblGrid>
              <a:tr h="37838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Online Journals Access</a:t>
                      </a:r>
                      <a:endParaRPr lang="en-US" sz="18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Resource Sharing among IMU </a:t>
                      </a:r>
                      <a:r>
                        <a:rPr lang="en-US" sz="1800" dirty="0" smtClean="0">
                          <a:effectLst/>
                        </a:rPr>
                        <a:t>Libraries</a:t>
                      </a:r>
                      <a:endParaRPr lang="en-US" sz="18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Networking among IMU </a:t>
                      </a:r>
                      <a:r>
                        <a:rPr lang="en-US" sz="1800" dirty="0" smtClean="0">
                          <a:effectLst/>
                        </a:rPr>
                        <a:t>Libraries</a:t>
                      </a:r>
                      <a:endParaRPr lang="en-US" sz="18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8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</a:tr>
              <a:tr h="378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577263" y="2900948"/>
            <a:ext cx="2316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Opinion about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0181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Survey Result</a:t>
            </a:r>
            <a:br>
              <a:rPr lang="en-US" sz="4400" dirty="0"/>
            </a:br>
            <a:r>
              <a:rPr lang="en-US" sz="4400" dirty="0" smtClean="0"/>
              <a:t>(Librarian)</a:t>
            </a:r>
            <a:endParaRPr lang="en-US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366016"/>
              </p:ext>
            </p:extLst>
          </p:nvPr>
        </p:nvGraphicFramePr>
        <p:xfrm>
          <a:off x="3869268" y="733016"/>
          <a:ext cx="729389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736"/>
                <a:gridCol w="2446421"/>
                <a:gridCol w="2566737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Status of Automation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Fully</a:t>
                      </a:r>
                      <a:r>
                        <a:rPr lang="en-US" baseline="0" dirty="0" smtClean="0"/>
                        <a:t> Automated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Partially</a:t>
                      </a:r>
                      <a:r>
                        <a:rPr lang="en-US" baseline="0" dirty="0" smtClean="0"/>
                        <a:t> Automated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Planning</a:t>
                      </a:r>
                      <a:r>
                        <a:rPr lang="en-US" baseline="0" dirty="0" smtClean="0"/>
                        <a:t> for Automation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83266"/>
              </p:ext>
            </p:extLst>
          </p:nvPr>
        </p:nvGraphicFramePr>
        <p:xfrm>
          <a:off x="4965415" y="2072795"/>
          <a:ext cx="5093368" cy="138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9737"/>
                <a:gridCol w="1169737"/>
                <a:gridCol w="1376947"/>
                <a:gridCol w="13769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Awareness about Networking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Opinion about Connecting IMU libraries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677823"/>
              </p:ext>
            </p:extLst>
          </p:nvPr>
        </p:nvGraphicFramePr>
        <p:xfrm>
          <a:off x="3954294" y="3662962"/>
          <a:ext cx="7088021" cy="146304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253535"/>
                <a:gridCol w="2417243"/>
                <a:gridCol w="2417243"/>
              </a:tblGrid>
              <a:tr h="33755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Possible</a:t>
                      </a:r>
                      <a:r>
                        <a:rPr lang="en-US" baseline="0" dirty="0" smtClean="0"/>
                        <a:t> Areas of Resource Sharing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375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Librarians</a:t>
                      </a:r>
                      <a:r>
                        <a:rPr lang="en-US" baseline="0" dirty="0" smtClean="0"/>
                        <a:t> (No.)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Percentage (%)</a:t>
                      </a:r>
                      <a:endParaRPr lang="en-US" dirty="0"/>
                    </a:p>
                  </a:txBody>
                  <a:tcPr/>
                </a:tc>
              </a:tr>
              <a:tr h="3375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Library Collection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375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Human Expertise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35578" y="5213685"/>
            <a:ext cx="32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Creation of Union Catalogue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Sharing Software and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Creation of 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775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Areas that need </a:t>
            </a:r>
            <a:br>
              <a:rPr lang="en-US" sz="4400" dirty="0" smtClean="0"/>
            </a:br>
            <a:r>
              <a:rPr lang="en-US" sz="4400" dirty="0" smtClean="0"/>
              <a:t>Co-operation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Library Automation</a:t>
            </a:r>
          </a:p>
          <a:p>
            <a:r>
              <a:rPr lang="en-US" sz="2800" dirty="0" smtClean="0"/>
              <a:t>Subscription to Online Resources/ e-Resources</a:t>
            </a:r>
          </a:p>
          <a:p>
            <a:r>
              <a:rPr lang="en-US" sz="2800" dirty="0" smtClean="0"/>
              <a:t>Subscription to Print Journals</a:t>
            </a:r>
          </a:p>
          <a:p>
            <a:r>
              <a:rPr lang="en-US" sz="2800" dirty="0" smtClean="0"/>
              <a:t>Digitization of rare and </a:t>
            </a:r>
            <a:r>
              <a:rPr lang="en-US" sz="2800" dirty="0"/>
              <a:t>I</a:t>
            </a:r>
            <a:r>
              <a:rPr lang="en-US" sz="2800" dirty="0" smtClean="0"/>
              <a:t>mportant Collection</a:t>
            </a:r>
          </a:p>
          <a:p>
            <a:r>
              <a:rPr lang="en-US" sz="2800" dirty="0" smtClean="0"/>
              <a:t>Building IDR (Institutional Digital Repository)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87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Benefits of Networking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 smtClean="0"/>
              <a:t>Achieve Standardisation</a:t>
            </a:r>
          </a:p>
          <a:p>
            <a:pPr lvl="0"/>
            <a:r>
              <a:rPr lang="en-US" sz="2800" dirty="0" smtClean="0"/>
              <a:t>Sharing of </a:t>
            </a:r>
            <a:r>
              <a:rPr lang="en-US" sz="2800" dirty="0"/>
              <a:t>R</a:t>
            </a:r>
            <a:r>
              <a:rPr lang="en-US" sz="2800" dirty="0" smtClean="0"/>
              <a:t>esources    </a:t>
            </a:r>
            <a:r>
              <a:rPr lang="en-US" sz="2800" dirty="0"/>
              <a:t>	    </a:t>
            </a:r>
          </a:p>
          <a:p>
            <a:pPr lvl="0"/>
            <a:r>
              <a:rPr lang="en-IN" sz="2800" dirty="0"/>
              <a:t>B</a:t>
            </a:r>
            <a:r>
              <a:rPr lang="en-IN" sz="2800" dirty="0" smtClean="0"/>
              <a:t>etter </a:t>
            </a:r>
            <a:r>
              <a:rPr lang="en-IN" sz="2800" dirty="0"/>
              <a:t>facilities </a:t>
            </a:r>
            <a:r>
              <a:rPr lang="en-IN" sz="2800" dirty="0" smtClean="0"/>
              <a:t>at Library              </a:t>
            </a:r>
            <a:endParaRPr lang="en-US" sz="2800" dirty="0"/>
          </a:p>
          <a:p>
            <a:pPr lvl="0"/>
            <a:r>
              <a:rPr lang="en-IN" sz="2800" dirty="0"/>
              <a:t>Offer more resources and services to </a:t>
            </a:r>
            <a:r>
              <a:rPr lang="en-IN" sz="2800" dirty="0" smtClean="0"/>
              <a:t>users</a:t>
            </a:r>
            <a:endParaRPr lang="en-US" sz="2800" dirty="0"/>
          </a:p>
          <a:p>
            <a:pPr lvl="0"/>
            <a:r>
              <a:rPr lang="en-IN" sz="2800" dirty="0"/>
              <a:t> Saves cost and time in procurement	</a:t>
            </a:r>
            <a:r>
              <a:rPr lang="en-IN" sz="2800" dirty="0" smtClean="0"/>
              <a:t> </a:t>
            </a:r>
            <a:r>
              <a:rPr lang="en-IN" sz="2800" dirty="0"/>
              <a:t>	              </a:t>
            </a:r>
            <a:endParaRPr lang="en-US" sz="2800" dirty="0"/>
          </a:p>
          <a:p>
            <a:pPr lvl="0"/>
            <a:r>
              <a:rPr lang="en-IN" sz="2800" dirty="0"/>
              <a:t>Avoid duplication of purchase			   </a:t>
            </a:r>
            <a:endParaRPr lang="en-US" sz="2800" dirty="0"/>
          </a:p>
          <a:p>
            <a:pPr lvl="0"/>
            <a:r>
              <a:rPr lang="en-IN" sz="2800" dirty="0"/>
              <a:t> </a:t>
            </a:r>
            <a:r>
              <a:rPr lang="en-IN" sz="2800" dirty="0" smtClean="0"/>
              <a:t>Increases </a:t>
            </a:r>
            <a:r>
              <a:rPr lang="en-IN" sz="2800" dirty="0"/>
              <a:t>the status of </a:t>
            </a:r>
            <a:r>
              <a:rPr lang="en-IN" sz="2800" dirty="0" smtClean="0"/>
              <a:t>Library</a:t>
            </a:r>
            <a:endParaRPr lang="en-US" sz="2800" dirty="0"/>
          </a:p>
          <a:p>
            <a:pPr lvl="0"/>
            <a:r>
              <a:rPr lang="en-IN" sz="2800" dirty="0"/>
              <a:t> Helps researchers in their </a:t>
            </a:r>
            <a:r>
              <a:rPr lang="en-IN" sz="2800" dirty="0" smtClean="0"/>
              <a:t>research work</a:t>
            </a:r>
          </a:p>
          <a:p>
            <a:pPr lvl="0"/>
            <a:r>
              <a:rPr lang="en-IN" sz="2800" dirty="0" smtClean="0"/>
              <a:t>Develops better communication </a:t>
            </a:r>
            <a:r>
              <a:rPr lang="en-IN" sz="2800" dirty="0"/>
              <a:t>among </a:t>
            </a:r>
            <a:r>
              <a:rPr lang="en-IN" sz="2800" dirty="0" smtClean="0"/>
              <a:t>campus </a:t>
            </a:r>
            <a:r>
              <a:rPr lang="en-IN" sz="2800" dirty="0"/>
              <a:t>Librarians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NACLIN 2018, 4-6 Oct, 2018, GITAM, Visakhapatnam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0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857</TotalTime>
  <Words>676</Words>
  <Application>Microsoft Macintosh PowerPoint</Application>
  <PresentationFormat>Custom</PresentationFormat>
  <Paragraphs>159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Frame</vt:lpstr>
      <vt:lpstr>Connecting IMU Libraries: Need for Networking and Resource Sharing </vt:lpstr>
      <vt:lpstr>Introduction  Indian Maritime University</vt:lpstr>
      <vt:lpstr>Resource Sharing and Networking</vt:lpstr>
      <vt:lpstr>Need felt in the University</vt:lpstr>
      <vt:lpstr>Pilot Study</vt:lpstr>
      <vt:lpstr>Survey Result (Faculty)</vt:lpstr>
      <vt:lpstr>Survey Result (Librarian)</vt:lpstr>
      <vt:lpstr>Areas that need  Co-operation</vt:lpstr>
      <vt:lpstr>Benefits of Networking</vt:lpstr>
      <vt:lpstr>Initiatives taken</vt:lpstr>
      <vt:lpstr>Proposed Network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Connecting IMU Libraries: Need for Networking and Resource Sharing </dc:title>
  <dc:creator>PADMASHREE S.</dc:creator>
  <cp:lastModifiedBy>Padmashree</cp:lastModifiedBy>
  <cp:revision>38</cp:revision>
  <dcterms:created xsi:type="dcterms:W3CDTF">2018-09-28T04:39:54Z</dcterms:created>
  <dcterms:modified xsi:type="dcterms:W3CDTF">2018-10-05T18:26:04Z</dcterms:modified>
</cp:coreProperties>
</file>